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Muli Bold" panose="020B0604020202020204" charset="-18"/>
      <p:regular r:id="rId35"/>
    </p:embeddedFont>
    <p:embeddedFont>
      <p:font typeface="Open Sans Bold" panose="020B0604020202020204" charset="0"/>
      <p:regular r:id="rId36"/>
    </p:embeddedFont>
    <p:embeddedFont>
      <p:font typeface="Poppins" panose="00000500000000000000" pitchFamily="2" charset="-18"/>
      <p:regular r:id="rId37"/>
    </p:embeddedFont>
    <p:embeddedFont>
      <p:font typeface="Poppins Bold" panose="020B0604020202020204" charset="-18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21715" y="9632970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396" t="-52544" r="-218221" b="-2101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80560" y="2928437"/>
            <a:ext cx="15078124" cy="300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8"/>
              </a:lnSpc>
              <a:spcBef>
                <a:spcPct val="0"/>
              </a:spcBef>
            </a:pPr>
            <a:r>
              <a:rPr lang="en-US" sz="7686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From Bills to Jobs: How the Green Transition Touches Us All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781658" y="4073182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782820"/>
            <a:ext cx="9589865" cy="447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440"/>
              </a:lnSpc>
            </a:pPr>
            <a:r>
              <a:rPr lang="en-US" sz="10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Jobs and work opportunities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781658" y="4073182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313" b="-931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782820"/>
            <a:ext cx="9589865" cy="447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440"/>
              </a:lnSpc>
            </a:pPr>
            <a:r>
              <a:rPr lang="en-US" sz="10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Costs and housholds budgets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781658" y="4073182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313" b="-931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6230620"/>
            <a:ext cx="9589865" cy="302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440"/>
              </a:lnSpc>
            </a:pPr>
            <a:r>
              <a:rPr lang="en-US" sz="10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Qualitiy of life and wellbeing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58282"/>
            <a:ext cx="16230600" cy="216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European Green Deal </a:t>
            </a:r>
          </a:p>
          <a:p>
            <a:pPr marL="0" lvl="0" indent="0" algn="ctr">
              <a:lnSpc>
                <a:spcPts val="8140"/>
              </a:lnSpc>
            </a:pPr>
            <a:r>
              <a:rPr lang="en-US" sz="7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simple words</a:t>
            </a:r>
          </a:p>
        </p:txBody>
      </p:sp>
      <p:sp>
        <p:nvSpPr>
          <p:cNvPr id="9" name="Freeform 9"/>
          <p:cNvSpPr/>
          <p:nvPr/>
        </p:nvSpPr>
        <p:spPr>
          <a:xfrm>
            <a:off x="13266604" y="9377885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07764" y="3102762"/>
            <a:ext cx="2458599" cy="3171137"/>
            <a:chOff x="0" y="0"/>
            <a:chExt cx="2623191" cy="33834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1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783248" y="4452548"/>
            <a:ext cx="2107631" cy="43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6"/>
              </a:lnSpc>
              <a:spcBef>
                <a:spcPct val="0"/>
              </a:spcBef>
            </a:pPr>
            <a:r>
              <a:rPr lang="en-US" sz="2612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Energy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390777" y="3102762"/>
            <a:ext cx="2458599" cy="3171137"/>
            <a:chOff x="0" y="0"/>
            <a:chExt cx="2623191" cy="33834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1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566261" y="4452548"/>
            <a:ext cx="2107631" cy="43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6"/>
              </a:lnSpc>
              <a:spcBef>
                <a:spcPct val="0"/>
              </a:spcBef>
            </a:pPr>
            <a:r>
              <a:rPr lang="en-US" sz="2612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Transport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173790" y="3102762"/>
            <a:ext cx="2458599" cy="3171137"/>
            <a:chOff x="0" y="0"/>
            <a:chExt cx="2623191" cy="33834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1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349274" y="4452548"/>
            <a:ext cx="2107631" cy="43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6"/>
              </a:lnSpc>
              <a:spcBef>
                <a:spcPct val="0"/>
              </a:spcBef>
            </a:pPr>
            <a:r>
              <a:rPr lang="en-US" sz="2612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Buildings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956239" y="3102762"/>
            <a:ext cx="2458599" cy="3171137"/>
            <a:chOff x="0" y="0"/>
            <a:chExt cx="2623191" cy="338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1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131723" y="4238276"/>
            <a:ext cx="2107631" cy="86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6"/>
              </a:lnSpc>
              <a:spcBef>
                <a:spcPct val="0"/>
              </a:spcBef>
            </a:pPr>
            <a:r>
              <a:rPr lang="en-US" sz="2612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Food and farming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739252" y="3102762"/>
            <a:ext cx="2458599" cy="3171137"/>
            <a:chOff x="0" y="0"/>
            <a:chExt cx="2623191" cy="33834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1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1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3914736" y="4238276"/>
            <a:ext cx="2107631" cy="86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6"/>
              </a:lnSpc>
              <a:spcBef>
                <a:spcPct val="0"/>
              </a:spcBef>
            </a:pPr>
            <a:r>
              <a:rPr lang="en-US" sz="2612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Waste and recycling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13239354" y="9258300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41253" y="4339590"/>
            <a:ext cx="13920538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much household waste does an average European produce every year?</a:t>
            </a:r>
          </a:p>
        </p:txBody>
      </p:sp>
      <p:sp>
        <p:nvSpPr>
          <p:cNvPr id="9" name="Freeform 9"/>
          <p:cNvSpPr/>
          <p:nvPr/>
        </p:nvSpPr>
        <p:spPr>
          <a:xfrm>
            <a:off x="13194160" y="9372171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41253" y="1794820"/>
            <a:ext cx="13920538" cy="167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9"/>
              </a:lnSpc>
              <a:spcBef>
                <a:spcPct val="0"/>
              </a:spcBef>
            </a:pPr>
            <a:r>
              <a:rPr lang="en-US" sz="9299" b="1">
                <a:solidFill>
                  <a:srgbClr val="FFDC00"/>
                </a:solidFill>
                <a:latin typeface="Poppins Bold"/>
                <a:ea typeface="Poppins Bold"/>
                <a:cs typeface="Poppins Bold"/>
                <a:sym typeface="Poppins Bold"/>
              </a:rPr>
              <a:t>500 kg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8894" y="4961224"/>
            <a:ext cx="13920538" cy="610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like carrying 7 adults on your </a:t>
            </a:r>
            <a:r>
              <a:rPr lang="en-US" sz="36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sho</a:t>
            </a:r>
            <a:r>
              <a:rPr lang="hr-HR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-US" sz="36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lders</a:t>
            </a:r>
            <a:endParaRPr lang="en-US" sz="3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252115" y="9258300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41253" y="4339590"/>
            <a:ext cx="13920538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many new jobs could be created every year by renovations of buildings?</a:t>
            </a:r>
          </a:p>
        </p:txBody>
      </p:sp>
      <p:sp>
        <p:nvSpPr>
          <p:cNvPr id="9" name="Freeform 9"/>
          <p:cNvSpPr/>
          <p:nvPr/>
        </p:nvSpPr>
        <p:spPr>
          <a:xfrm>
            <a:off x="13252115" y="9372171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61093" y="4170991"/>
            <a:ext cx="13920538" cy="167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9"/>
              </a:lnSpc>
              <a:spcBef>
                <a:spcPct val="0"/>
              </a:spcBef>
            </a:pPr>
            <a:r>
              <a:rPr lang="en-US" sz="9299" b="1">
                <a:solidFill>
                  <a:srgbClr val="FFDC00"/>
                </a:solidFill>
                <a:latin typeface="Poppins Bold"/>
                <a:ea typeface="Poppins Bold"/>
                <a:cs typeface="Poppins Bold"/>
                <a:sym typeface="Poppins Bold"/>
              </a:rPr>
              <a:t>up to 160.000</a:t>
            </a:r>
          </a:p>
        </p:txBody>
      </p:sp>
      <p:sp>
        <p:nvSpPr>
          <p:cNvPr id="9" name="Freeform 9"/>
          <p:cNvSpPr/>
          <p:nvPr/>
        </p:nvSpPr>
        <p:spPr>
          <a:xfrm>
            <a:off x="13194160" y="9372171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41253" y="4339590"/>
            <a:ext cx="13920538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many premature deaths are caused by air pollution per year in the EU?</a:t>
            </a:r>
          </a:p>
        </p:txBody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543932"/>
            <a:ext cx="16230600" cy="31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0"/>
              </a:lnSpc>
            </a:pPr>
            <a:r>
              <a:rPr lang="en-US" sz="7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is the first thing that comes to your mind when you hear the words “green economy”?</a:t>
            </a:r>
          </a:p>
        </p:txBody>
      </p:sp>
      <p:sp>
        <p:nvSpPr>
          <p:cNvPr id="9" name="Freeform 9"/>
          <p:cNvSpPr/>
          <p:nvPr/>
        </p:nvSpPr>
        <p:spPr>
          <a:xfrm>
            <a:off x="13252115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61093" y="4170991"/>
            <a:ext cx="13920538" cy="167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9"/>
              </a:lnSpc>
              <a:spcBef>
                <a:spcPct val="0"/>
              </a:spcBef>
            </a:pPr>
            <a:r>
              <a:rPr lang="en-US" sz="9299" b="1">
                <a:solidFill>
                  <a:srgbClr val="FFDC00"/>
                </a:solidFill>
                <a:latin typeface="Poppins Bold"/>
                <a:ea typeface="Poppins Bold"/>
                <a:cs typeface="Poppins Bold"/>
                <a:sym typeface="Poppins Bold"/>
              </a:rPr>
              <a:t>over 300.000</a:t>
            </a:r>
          </a:p>
        </p:txBody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61093" y="3890962"/>
            <a:ext cx="13920538" cy="238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FDC00"/>
                </a:solidFill>
                <a:latin typeface="Poppins Bold"/>
                <a:ea typeface="Poppins Bold"/>
                <a:cs typeface="Poppins Bold"/>
                <a:sym typeface="Poppins Bold"/>
              </a:rPr>
              <a:t>If you could choose one area for your town to improve first - energy, transport, food or waste - which would you pick?</a:t>
            </a:r>
          </a:p>
        </p:txBody>
      </p:sp>
      <p:sp>
        <p:nvSpPr>
          <p:cNvPr id="8" name="Freeform 8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65182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5758" r="-575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6230620"/>
            <a:ext cx="9589865" cy="302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440"/>
              </a:lnSpc>
            </a:pPr>
            <a:r>
              <a:rPr lang="en-US" sz="10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Stories from Zagorje.........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92272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23895" y="193251"/>
            <a:ext cx="14535405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Energy efficiency in public buildings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9510" y="3129326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Children have better classrooms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982" y="3097576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9510" y="4661359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Municipalities save money on energy bills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44243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7739" y="4629609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9510" y="6193392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 construction companies get the jobs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456" y="595633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7739" y="6161642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92272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23895" y="193251"/>
            <a:ext cx="1453540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Solar energy and renewables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9510" y="3129326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Energy community in Špičkovina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982" y="3097576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9510" y="4661359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Geothermal energy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44243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7739" y="4629609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9510" y="6193392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Solar energy in households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456" y="595633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7739" y="6161642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21715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92272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8894" y="442912"/>
            <a:ext cx="1524268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 business &amp; green innovation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9510" y="3129326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Modernizing production facilities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982" y="3097576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9510" y="4591509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Startups developing green and digital solutions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44243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7739" y="4629609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9510" y="6193392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Farmers using solutions supporting sustainable agriculture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456" y="595633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7739" y="6161642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36204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92272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8894" y="442912"/>
            <a:ext cx="1524268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Citizens &amp; everyday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9510" y="3129326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Charging stations for electric cars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982" y="3097576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9510" y="4591509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Recycling bins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44243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7739" y="4629609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9510" y="6193392"/>
            <a:ext cx="11492801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 food markets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456" y="595633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7739" y="6161642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21715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0020" y="4137568"/>
            <a:ext cx="1524268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about you?</a:t>
            </a:r>
          </a:p>
        </p:txBody>
      </p:sp>
      <p:sp>
        <p:nvSpPr>
          <p:cNvPr id="8" name="Freeform 8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651250"/>
            <a:ext cx="16230600" cy="299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</a:pPr>
            <a:r>
              <a:rPr lang="en-US" sz="6999">
                <a:solidFill>
                  <a:srgbClr val="FFDC00"/>
                </a:solidFill>
                <a:latin typeface="Poppins"/>
                <a:ea typeface="Poppins"/>
                <a:cs typeface="Poppins"/>
                <a:sym typeface="Poppins"/>
              </a:rPr>
              <a:t>From the year 2035, new petrol and diesel cars will no longer be sold in the European Union.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9855" y="1015363"/>
            <a:ext cx="1623060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60"/>
              </a:lnSpc>
            </a:pPr>
            <a:r>
              <a:rPr lang="en-US" sz="9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True or False</a:t>
            </a:r>
          </a:p>
        </p:txBody>
      </p:sp>
      <p:sp>
        <p:nvSpPr>
          <p:cNvPr id="8" name="Freeform 8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58282"/>
            <a:ext cx="16230600" cy="216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0"/>
              </a:lnSpc>
            </a:pPr>
            <a:r>
              <a:rPr lang="en-US" sz="7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worries you most about this topic?</a:t>
            </a:r>
          </a:p>
        </p:txBody>
      </p:sp>
      <p:sp>
        <p:nvSpPr>
          <p:cNvPr id="9" name="Freeform 9"/>
          <p:cNvSpPr/>
          <p:nvPr/>
        </p:nvSpPr>
        <p:spPr>
          <a:xfrm>
            <a:off x="13194160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47533" y="1028700"/>
            <a:ext cx="14511767" cy="268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84"/>
              </a:lnSpc>
            </a:pPr>
            <a:r>
              <a:rPr lang="en-US" sz="6258">
                <a:solidFill>
                  <a:srgbClr val="FFDC00"/>
                </a:solidFill>
                <a:latin typeface="Poppins"/>
                <a:ea typeface="Poppins"/>
                <a:cs typeface="Poppins"/>
                <a:sym typeface="Poppins"/>
              </a:rPr>
              <a:t>How much household waste does an average European produce each year?</a:t>
            </a:r>
          </a:p>
        </p:txBody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32524" y="4248983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23334" y="4261564"/>
            <a:ext cx="11492801" cy="8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100 kg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4807" y="4454287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23334" y="5723747"/>
            <a:ext cx="11492801" cy="8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350 kg</a:t>
            </a:r>
          </a:p>
        </p:txBody>
      </p:sp>
      <p:sp>
        <p:nvSpPr>
          <p:cNvPr id="14" name="Freeform 14"/>
          <p:cNvSpPr/>
          <p:nvPr/>
        </p:nvSpPr>
        <p:spPr>
          <a:xfrm>
            <a:off x="6032524" y="5781016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281563" y="5986320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23334" y="7325630"/>
            <a:ext cx="11492801" cy="8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500 kg</a:t>
            </a:r>
          </a:p>
        </p:txBody>
      </p:sp>
      <p:sp>
        <p:nvSpPr>
          <p:cNvPr id="17" name="Freeform 17"/>
          <p:cNvSpPr/>
          <p:nvPr/>
        </p:nvSpPr>
        <p:spPr>
          <a:xfrm>
            <a:off x="6019281" y="7313050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7"/>
                </a:lnTo>
                <a:lnTo>
                  <a:pt x="0" y="1001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281563" y="7518354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47533" y="1463031"/>
            <a:ext cx="14511767" cy="181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84"/>
              </a:lnSpc>
            </a:pPr>
            <a:r>
              <a:rPr lang="en-US" sz="6258">
                <a:solidFill>
                  <a:srgbClr val="FFDC00"/>
                </a:solidFill>
                <a:latin typeface="Poppins"/>
                <a:ea typeface="Poppins"/>
                <a:cs typeface="Poppins"/>
                <a:sym typeface="Poppins"/>
              </a:rPr>
              <a:t>Which of these saves the most energy in your home?</a:t>
            </a:r>
          </a:p>
        </p:txBody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9671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83910" y="403181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74720" y="4116472"/>
            <a:ext cx="1149280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Switching off lights  when you leave the room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6192" y="4237122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74720" y="5578655"/>
            <a:ext cx="1149280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Replacing old windows with insulated ones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3583910" y="5563851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32949" y="5769155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74720" y="7180538"/>
            <a:ext cx="1149280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Using the washing machine at night</a:t>
            </a:r>
          </a:p>
        </p:txBody>
      </p:sp>
      <p:sp>
        <p:nvSpPr>
          <p:cNvPr id="17" name="Freeform 17"/>
          <p:cNvSpPr/>
          <p:nvPr/>
        </p:nvSpPr>
        <p:spPr>
          <a:xfrm>
            <a:off x="3570666" y="7095884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32949" y="7301188"/>
            <a:ext cx="47659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266" y="6084593"/>
            <a:ext cx="7766442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If you could choose one green action for your community, what would it be?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1" b="-93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372419" y="7020703"/>
            <a:ext cx="536901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4396" y="8208152"/>
            <a:ext cx="1642295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Entrepreneurship Centre of Krapina Zagorje County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13776" y="9257335"/>
            <a:ext cx="1634357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Helena Matuša, helena@pckzz.hr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5505" y="7819123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5"/>
                </a:lnTo>
                <a:lnTo>
                  <a:pt x="0" y="226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58282"/>
            <a:ext cx="16230600" cy="216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0"/>
              </a:lnSpc>
            </a:pPr>
            <a:r>
              <a:rPr lang="en-US" sz="7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does the green economy include?</a:t>
            </a:r>
          </a:p>
        </p:txBody>
      </p:sp>
      <p:sp>
        <p:nvSpPr>
          <p:cNvPr id="9" name="Freeform 9"/>
          <p:cNvSpPr/>
          <p:nvPr/>
        </p:nvSpPr>
        <p:spPr>
          <a:xfrm>
            <a:off x="13252115" y="9464818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8"/>
                </a:lnTo>
                <a:lnTo>
                  <a:pt x="0" y="447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629" b="-1662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705100" y="5372100"/>
            <a:ext cx="11201400" cy="3886200"/>
            <a:chOff x="0" y="0"/>
            <a:chExt cx="14935200" cy="518160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4935200" cy="518160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4978400" y="1160145"/>
              <a:ext cx="8344412" cy="275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124390"/>
                  </a:solidFill>
                  <a:latin typeface="Poppins"/>
                  <a:ea typeface="Poppins"/>
                  <a:cs typeface="Poppins"/>
                  <a:sym typeface="Poppins"/>
                </a:rPr>
                <a:t>“...an economy that improves people’s lives and creates jobs, while protecting natural resources and the environment.”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665747" y="4044205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333" b="-933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705100" y="6419850"/>
            <a:ext cx="11201400" cy="2838450"/>
            <a:chOff x="0" y="0"/>
            <a:chExt cx="14935200" cy="378460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4935200" cy="378460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4978400" y="1160145"/>
              <a:ext cx="8344412" cy="1359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2799">
                  <a:solidFill>
                    <a:srgbClr val="124390"/>
                  </a:solidFill>
                  <a:latin typeface="Poppins"/>
                  <a:ea typeface="Poppins"/>
                  <a:cs typeface="Poppins"/>
                  <a:sym typeface="Poppins"/>
                </a:rPr>
                <a:t>...helps us live well without wasting energy, money, or nature.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781658" y="4073182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96" t="-52544" r="-218221" b="-2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11415" y="7848101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4"/>
                </a:lnTo>
                <a:lnTo>
                  <a:pt x="0" y="2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99662" y="2096392"/>
            <a:ext cx="7322748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Energy in our homes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383845" y="2364951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97239" y="2316420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99662" y="3378461"/>
            <a:ext cx="7322748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Transport and mobility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383845" y="3644791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497239" y="3596260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99662" y="5942597"/>
            <a:ext cx="7322748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Materials and waste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383845" y="6204472"/>
            <a:ext cx="771999" cy="77199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497239" y="615594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99662" y="4660529"/>
            <a:ext cx="7322748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Food and agruculture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383845" y="4924632"/>
            <a:ext cx="771999" cy="77199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3497239" y="487610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99662" y="7224666"/>
            <a:ext cx="7322748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Nature and wellbeing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383845" y="7484313"/>
            <a:ext cx="771999" cy="77199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3497239" y="7435782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124390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sp>
        <p:nvSpPr>
          <p:cNvPr id="28" name="Freeform 28"/>
          <p:cNvSpPr/>
          <p:nvPr/>
        </p:nvSpPr>
        <p:spPr>
          <a:xfrm>
            <a:off x="13179671" y="9372171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0" y="0"/>
                </a:lnTo>
                <a:lnTo>
                  <a:pt x="958660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816" y="172322"/>
            <a:ext cx="2098078" cy="2192629"/>
          </a:xfrm>
          <a:custGeom>
            <a:avLst/>
            <a:gdLst/>
            <a:ahLst/>
            <a:cxnLst/>
            <a:rect l="l" t="t" r="r" b="b"/>
            <a:pathLst>
              <a:path w="2098078" h="2192629">
                <a:moveTo>
                  <a:pt x="0" y="0"/>
                </a:moveTo>
                <a:lnTo>
                  <a:pt x="2098078" y="0"/>
                </a:lnTo>
                <a:lnTo>
                  <a:pt x="2098078" y="2192629"/>
                </a:lnTo>
                <a:lnTo>
                  <a:pt x="0" y="219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96" t="-52544" r="-218221" b="-2101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8677" y="4459481"/>
            <a:ext cx="4934383" cy="2960630"/>
            <a:chOff x="0" y="0"/>
            <a:chExt cx="6350000" cy="381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651797" y="4459481"/>
            <a:ext cx="4934383" cy="2960630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4"/>
              <a:stretch>
                <a:fillRect t="-2708" b="-270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24917" y="4459481"/>
            <a:ext cx="4934383" cy="2960630"/>
            <a:chOff x="0" y="0"/>
            <a:chExt cx="6350000" cy="381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5"/>
              <a:stretch>
                <a:fillRect t="-5625" b="-562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645897" y="1934362"/>
            <a:ext cx="1099620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Quizz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956648"/>
            <a:ext cx="4834338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5"/>
              </a:lnSpc>
              <a:spcBef>
                <a:spcPct val="0"/>
              </a:spcBef>
            </a:pPr>
            <a:r>
              <a:rPr lang="en-US" sz="2850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bycicle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26831" y="7956648"/>
            <a:ext cx="4834338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5"/>
              </a:lnSpc>
              <a:spcBef>
                <a:spcPct val="0"/>
              </a:spcBef>
            </a:pPr>
            <a:r>
              <a:rPr lang="en-US" sz="2850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solar panel on the roof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4962" y="7956648"/>
            <a:ext cx="483433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5"/>
              </a:lnSpc>
              <a:spcBef>
                <a:spcPct val="0"/>
              </a:spcBef>
            </a:pPr>
            <a:r>
              <a:rPr lang="en-US" sz="2850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supermarket throwing away unsold food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64351">
            <a:off x="13781658" y="4073182"/>
            <a:ext cx="4614240" cy="12485591"/>
            <a:chOff x="0" y="0"/>
            <a:chExt cx="1215273" cy="3288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73" cy="3288386"/>
            </a:xfrm>
            <a:custGeom>
              <a:avLst/>
              <a:gdLst/>
              <a:ahLst/>
              <a:cxnLst/>
              <a:rect l="l" t="t" r="r" b="b"/>
              <a:pathLst>
                <a:path w="1215273" h="3288386">
                  <a:moveTo>
                    <a:pt x="0" y="0"/>
                  </a:moveTo>
                  <a:lnTo>
                    <a:pt x="1215273" y="0"/>
                  </a:lnTo>
                  <a:lnTo>
                    <a:pt x="1215273" y="3288386"/>
                  </a:lnTo>
                  <a:lnTo>
                    <a:pt x="0" y="328838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74B7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15273" cy="334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63906" y="8849019"/>
            <a:ext cx="1231599" cy="1231599"/>
          </a:xfrm>
          <a:custGeom>
            <a:avLst/>
            <a:gdLst/>
            <a:ahLst/>
            <a:cxnLst/>
            <a:rect l="l" t="t" r="r" b="b"/>
            <a:pathLst>
              <a:path w="1231599" h="1231599">
                <a:moveTo>
                  <a:pt x="0" y="0"/>
                </a:moveTo>
                <a:lnTo>
                  <a:pt x="1231599" y="0"/>
                </a:lnTo>
                <a:lnTo>
                  <a:pt x="1231599" y="1231599"/>
                </a:lnTo>
                <a:lnTo>
                  <a:pt x="0" y="1231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11415" y="7848101"/>
            <a:ext cx="2261494" cy="2261494"/>
          </a:xfrm>
          <a:custGeom>
            <a:avLst/>
            <a:gdLst/>
            <a:ahLst/>
            <a:cxnLst/>
            <a:rect l="l" t="t" r="r" b="b"/>
            <a:pathLst>
              <a:path w="2261494" h="2261494">
                <a:moveTo>
                  <a:pt x="0" y="0"/>
                </a:moveTo>
                <a:lnTo>
                  <a:pt x="2261494" y="0"/>
                </a:lnTo>
                <a:lnTo>
                  <a:pt x="2261494" y="2261494"/>
                </a:lnTo>
                <a:lnTo>
                  <a:pt x="0" y="2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8288000" cy="7179469"/>
            <a:chOff x="0" y="0"/>
            <a:chExt cx="24384000" cy="957262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13621" b="35422"/>
            <a:stretch>
              <a:fillRect/>
            </a:stretch>
          </p:blipFill>
          <p:spPr>
            <a:xfrm>
              <a:off x="0" y="0"/>
              <a:ext cx="24384000" cy="9572625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76393" y="7505700"/>
            <a:ext cx="12710350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does this affect my job, my wallet, and my everyday life?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23137" y="9372171"/>
            <a:ext cx="958661" cy="447647"/>
          </a:xfrm>
          <a:custGeom>
            <a:avLst/>
            <a:gdLst/>
            <a:ahLst/>
            <a:cxnLst/>
            <a:rect l="l" t="t" r="r" b="b"/>
            <a:pathLst>
              <a:path w="958661" h="447647">
                <a:moveTo>
                  <a:pt x="0" y="0"/>
                </a:moveTo>
                <a:lnTo>
                  <a:pt x="958661" y="0"/>
                </a:lnTo>
                <a:lnTo>
                  <a:pt x="958661" y="447647"/>
                </a:lnTo>
                <a:lnTo>
                  <a:pt x="0" y="44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442</Words>
  <Application>Microsoft Office PowerPoint</Application>
  <PresentationFormat>Prilagođeno</PresentationFormat>
  <Paragraphs>89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40" baseType="lpstr">
      <vt:lpstr>Muli Bold</vt:lpstr>
      <vt:lpstr>Calibri</vt:lpstr>
      <vt:lpstr>Arial</vt:lpstr>
      <vt:lpstr>Poppins</vt:lpstr>
      <vt:lpstr>Poppins Bold</vt:lpstr>
      <vt:lpstr>Open Sans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KLANJEC-ZELENA_EKONOMIJA</dc:title>
  <dc:creator>Helena Matuša</dc:creator>
  <cp:lastModifiedBy>Helena Matuša</cp:lastModifiedBy>
  <cp:revision>2</cp:revision>
  <dcterms:created xsi:type="dcterms:W3CDTF">2006-08-16T00:00:00Z</dcterms:created>
  <dcterms:modified xsi:type="dcterms:W3CDTF">2025-09-12T05:44:55Z</dcterms:modified>
  <dc:identifier>DAGyjkmW92c</dc:identifier>
</cp:coreProperties>
</file>